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" panose="020B0604020202020204" charset="-34"/>
      <p:regular r:id="rId15"/>
    </p:embeddedFont>
    <p:embeddedFont>
      <p:font typeface="Martel Sans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112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5694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Blocking vs Non-Blocking in JavaScript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6270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Understanding Asynchronous Behavior with Examples.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13278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140404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114925"/>
            <a:ext cx="240434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muniba khan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51127"/>
            <a:ext cx="76320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JavaScript's Execution Context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653433"/>
            <a:ext cx="302549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Single-Threaded Nature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24469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 operates on a single thread. It executes one task at a time.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653433"/>
            <a:ext cx="33686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Asynchronous Capabilities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24469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 is non-blocking. It can handle multiple tasks asynchronously.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9533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Understanding blocking versus non-blocking is key. It will allow you to write efficient code.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6DA64A-AD19-475E-BA4E-54AF38F7F9EB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06661"/>
            <a:ext cx="59166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Blocking Code: The Halt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1969651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22089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270450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Blocking code halts the execution of subsequent code. It waits until the current task is completed.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1969651"/>
            <a:ext cx="3614618" cy="2506266"/>
          </a:xfrm>
          <a:prstGeom prst="roundRect">
            <a:avLst>
              <a:gd name="adj" fmla="val 143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22089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Freezing the Thread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2704505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freezes the main thread. This makes the page unresponsive during execution.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715232"/>
            <a:ext cx="7468553" cy="2607707"/>
          </a:xfrm>
          <a:prstGeom prst="roundRect">
            <a:avLst>
              <a:gd name="adj" fmla="val 1377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4954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563439" y="5575697"/>
            <a:ext cx="6989921" cy="1507927"/>
          </a:xfrm>
          <a:prstGeom prst="roundRect">
            <a:avLst>
              <a:gd name="adj" fmla="val 2381"/>
            </a:avLst>
          </a:prstGeom>
          <a:solidFill>
            <a:srgbClr val="4C0107"/>
          </a:solidFill>
          <a:ln/>
        </p:spPr>
      </p:sp>
      <p:sp>
        <p:nvSpPr>
          <p:cNvPr id="13" name="Shape 10"/>
          <p:cNvSpPr/>
          <p:nvPr/>
        </p:nvSpPr>
        <p:spPr>
          <a:xfrm>
            <a:off x="6551533" y="5575697"/>
            <a:ext cx="7013734" cy="1507927"/>
          </a:xfrm>
          <a:prstGeom prst="roundRect">
            <a:avLst>
              <a:gd name="adj" fmla="val 2381"/>
            </a:avLst>
          </a:prstGeom>
          <a:solidFill>
            <a:srgbClr val="4C0107"/>
          </a:solidFill>
          <a:ln/>
        </p:spPr>
      </p:sp>
      <p:sp>
        <p:nvSpPr>
          <p:cNvPr id="14" name="Text 11"/>
          <p:cNvSpPr/>
          <p:nvPr/>
        </p:nvSpPr>
        <p:spPr>
          <a:xfrm>
            <a:off x="6790849" y="5755124"/>
            <a:ext cx="6535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console.log("Start");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for (let i = 0; i &lt; 1e9; i++) {} // Heavy computation (Blocking)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console.log("End");</a:t>
            </a:r>
            <a:endParaRPr lang="en-US" sz="18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9CC33F-8CE4-41AA-9D02-3AAB0E13E060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4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182660"/>
            <a:ext cx="6416516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Non-Blocking Code: The Flow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29" y="4109323"/>
            <a:ext cx="4389834" cy="834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8927" y="5256848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Definition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938927" y="5688806"/>
            <a:ext cx="397263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Execution continues. It does not wait for a previous operation to finish.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164" y="4109323"/>
            <a:ext cx="4389953" cy="834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28761" y="5256848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Example</a:t>
            </a:r>
            <a:endParaRPr lang="en-US" sz="1900" dirty="0"/>
          </a:p>
        </p:txBody>
      </p:sp>
      <p:sp>
        <p:nvSpPr>
          <p:cNvPr id="9" name="Shape 4"/>
          <p:cNvSpPr/>
          <p:nvPr/>
        </p:nvSpPr>
        <p:spPr>
          <a:xfrm>
            <a:off x="5328761" y="5798344"/>
            <a:ext cx="3972758" cy="1648301"/>
          </a:xfrm>
          <a:prstGeom prst="roundRect">
            <a:avLst>
              <a:gd name="adj" fmla="val 1899"/>
            </a:avLst>
          </a:prstGeom>
          <a:solidFill>
            <a:srgbClr val="4C0107"/>
          </a:solidFill>
          <a:ln/>
        </p:spPr>
      </p:sp>
      <p:sp>
        <p:nvSpPr>
          <p:cNvPr id="10" name="Shape 5"/>
          <p:cNvSpPr/>
          <p:nvPr/>
        </p:nvSpPr>
        <p:spPr>
          <a:xfrm>
            <a:off x="5318403" y="5798344"/>
            <a:ext cx="3993475" cy="1648301"/>
          </a:xfrm>
          <a:prstGeom prst="roundRect">
            <a:avLst>
              <a:gd name="adj" fmla="val 1899"/>
            </a:avLst>
          </a:prstGeom>
          <a:solidFill>
            <a:srgbClr val="4C0107"/>
          </a:solidFill>
          <a:ln/>
        </p:spPr>
      </p:sp>
      <p:sp>
        <p:nvSpPr>
          <p:cNvPr id="11" name="Text 6"/>
          <p:cNvSpPr/>
          <p:nvPr/>
        </p:nvSpPr>
        <p:spPr>
          <a:xfrm>
            <a:off x="5527000" y="5954792"/>
            <a:ext cx="3576280" cy="1335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console.log("Start");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setTimeout(() =&gt; { console.log("Inside Timeout"); }, 2000);</a:t>
            </a:r>
            <a:endParaRPr lang="en-US" sz="1600" dirty="0"/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console.log("End");</a:t>
            </a:r>
            <a:endParaRPr lang="en-US" sz="16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117" y="4109323"/>
            <a:ext cx="4389953" cy="8346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8715" y="5256848"/>
            <a:ext cx="2454950" cy="30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718715" y="5688806"/>
            <a:ext cx="3972758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rest of the code executes without waiting. It creates a smoother user experience.</a:t>
            </a:r>
            <a:endParaRPr lang="en-US" sz="1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0B8442-9A7B-4673-837E-575706C58EEE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51" y="233243"/>
            <a:ext cx="6037898" cy="776311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3177" y="706993"/>
            <a:ext cx="5368528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JavaScript Execution Model</a:t>
            </a:r>
            <a:endParaRPr lang="en-US" sz="3450" dirty="0"/>
          </a:p>
        </p:txBody>
      </p:sp>
      <p:sp>
        <p:nvSpPr>
          <p:cNvPr id="5" name="Shape 1"/>
          <p:cNvSpPr/>
          <p:nvPr/>
        </p:nvSpPr>
        <p:spPr>
          <a:xfrm>
            <a:off x="863084" y="1535906"/>
            <a:ext cx="22860" cy="5986582"/>
          </a:xfrm>
          <a:prstGeom prst="roundRect">
            <a:avLst>
              <a:gd name="adj" fmla="val 122472"/>
            </a:avLst>
          </a:prstGeom>
          <a:solidFill>
            <a:srgbClr val="48446D"/>
          </a:solidFill>
          <a:ln/>
        </p:spPr>
      </p:sp>
      <p:sp>
        <p:nvSpPr>
          <p:cNvPr id="6" name="Shape 2"/>
          <p:cNvSpPr/>
          <p:nvPr/>
        </p:nvSpPr>
        <p:spPr>
          <a:xfrm>
            <a:off x="1050191" y="1944291"/>
            <a:ext cx="559832" cy="22860"/>
          </a:xfrm>
          <a:prstGeom prst="roundRect">
            <a:avLst>
              <a:gd name="adj" fmla="val 122472"/>
            </a:avLst>
          </a:prstGeom>
          <a:solidFill>
            <a:srgbClr val="48446D"/>
          </a:solidFill>
          <a:ln/>
        </p:spPr>
      </p:sp>
      <p:sp>
        <p:nvSpPr>
          <p:cNvPr id="7" name="Shape 3"/>
          <p:cNvSpPr/>
          <p:nvPr/>
        </p:nvSpPr>
        <p:spPr>
          <a:xfrm>
            <a:off x="653117" y="1745813"/>
            <a:ext cx="419933" cy="41993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8" name="Text 4"/>
          <p:cNvSpPr/>
          <p:nvPr/>
        </p:nvSpPr>
        <p:spPr>
          <a:xfrm>
            <a:off x="731282" y="1791057"/>
            <a:ext cx="26348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796296" y="1722477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 Stack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1796296" y="2108835"/>
            <a:ext cx="4865727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Handles function execution. This is the heart of JavaScript's synchronous operations.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1050191" y="3487579"/>
            <a:ext cx="559832" cy="22860"/>
          </a:xfrm>
          <a:prstGeom prst="roundRect">
            <a:avLst>
              <a:gd name="adj" fmla="val 122472"/>
            </a:avLst>
          </a:prstGeom>
          <a:solidFill>
            <a:srgbClr val="48446D"/>
          </a:solidFill>
          <a:ln/>
        </p:spPr>
      </p:sp>
      <p:sp>
        <p:nvSpPr>
          <p:cNvPr id="12" name="Shape 8"/>
          <p:cNvSpPr/>
          <p:nvPr/>
        </p:nvSpPr>
        <p:spPr>
          <a:xfrm>
            <a:off x="653117" y="3289102"/>
            <a:ext cx="419933" cy="41993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9"/>
          <p:cNvSpPr/>
          <p:nvPr/>
        </p:nvSpPr>
        <p:spPr>
          <a:xfrm>
            <a:off x="731282" y="3334345"/>
            <a:ext cx="26348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1796296" y="3265765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Web APIs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1796296" y="3652123"/>
            <a:ext cx="4865727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Handles asynchronous tasks. Examples: setTimeout, fetch, and event listeners.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1050191" y="5030867"/>
            <a:ext cx="559832" cy="22860"/>
          </a:xfrm>
          <a:prstGeom prst="roundRect">
            <a:avLst>
              <a:gd name="adj" fmla="val 122472"/>
            </a:avLst>
          </a:prstGeom>
          <a:solidFill>
            <a:srgbClr val="48446D"/>
          </a:solidFill>
          <a:ln/>
        </p:spPr>
      </p:sp>
      <p:sp>
        <p:nvSpPr>
          <p:cNvPr id="17" name="Shape 13"/>
          <p:cNvSpPr/>
          <p:nvPr/>
        </p:nvSpPr>
        <p:spPr>
          <a:xfrm>
            <a:off x="653117" y="4832390"/>
            <a:ext cx="419933" cy="41993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8" name="Text 14"/>
          <p:cNvSpPr/>
          <p:nvPr/>
        </p:nvSpPr>
        <p:spPr>
          <a:xfrm>
            <a:off x="731282" y="4877633"/>
            <a:ext cx="26348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1796296" y="4809053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Callback Queue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1796296" y="5195411"/>
            <a:ext cx="4865727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Stores async callbacks for execution. Callbacks wait their turn to be processed.</a:t>
            </a:r>
            <a:endParaRPr lang="en-US" sz="1450" dirty="0"/>
          </a:p>
        </p:txBody>
      </p:sp>
      <p:sp>
        <p:nvSpPr>
          <p:cNvPr id="21" name="Shape 17"/>
          <p:cNvSpPr/>
          <p:nvPr/>
        </p:nvSpPr>
        <p:spPr>
          <a:xfrm>
            <a:off x="1050191" y="6574155"/>
            <a:ext cx="559832" cy="22860"/>
          </a:xfrm>
          <a:prstGeom prst="roundRect">
            <a:avLst>
              <a:gd name="adj" fmla="val 122472"/>
            </a:avLst>
          </a:prstGeom>
          <a:solidFill>
            <a:srgbClr val="48446D"/>
          </a:solidFill>
          <a:ln/>
        </p:spPr>
      </p:sp>
      <p:sp>
        <p:nvSpPr>
          <p:cNvPr id="22" name="Shape 18"/>
          <p:cNvSpPr/>
          <p:nvPr/>
        </p:nvSpPr>
        <p:spPr>
          <a:xfrm>
            <a:off x="653117" y="6375678"/>
            <a:ext cx="419933" cy="419933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23" name="Text 19"/>
          <p:cNvSpPr/>
          <p:nvPr/>
        </p:nvSpPr>
        <p:spPr>
          <a:xfrm>
            <a:off x="731282" y="6420922"/>
            <a:ext cx="263485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050" dirty="0"/>
          </a:p>
        </p:txBody>
      </p:sp>
      <p:sp>
        <p:nvSpPr>
          <p:cNvPr id="24" name="Text 20"/>
          <p:cNvSpPr/>
          <p:nvPr/>
        </p:nvSpPr>
        <p:spPr>
          <a:xfrm>
            <a:off x="1796296" y="6352342"/>
            <a:ext cx="2195751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Event Loop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1796296" y="6738699"/>
            <a:ext cx="4865727" cy="597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Moves tasks. It transfers them from the Callback Queue to the Call Stack when empty.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08515"/>
            <a:ext cx="92787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Asynchronous Methods in JavaScript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371505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6209228"/>
            <a:ext cx="296941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setTimeout &amp; setInterval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16" y="5371505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166116" y="6209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Callbacks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627" y="5371505"/>
            <a:ext cx="598408" cy="59840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494627" y="6209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Promises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3138" y="5371505"/>
            <a:ext cx="598408" cy="59840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0823138" y="62092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Async/Await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FEEF2B-88EB-42A5-A790-C319499D5BB3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86401"/>
            <a:ext cx="88113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Promises: A Non-Blocking Example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96477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Fetch request runs. It operates in the background without blocking execution.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4000024"/>
            <a:ext cx="6185535" cy="2273975"/>
          </a:xfrm>
          <a:prstGeom prst="roundRect">
            <a:avLst>
              <a:gd name="adj" fmla="val 1579"/>
            </a:avLst>
          </a:prstGeom>
          <a:solidFill>
            <a:srgbClr val="4C0107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4000024"/>
            <a:ext cx="6209348" cy="2273975"/>
          </a:xfrm>
          <a:prstGeom prst="roundRect">
            <a:avLst>
              <a:gd name="adj" fmla="val 1579"/>
            </a:avLst>
          </a:prstGeom>
          <a:solidFill>
            <a:srgbClr val="4C0107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4179451"/>
            <a:ext cx="573071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console.log("Start");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fetch("https://jsonplaceholder.typicode.com/posts/1")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.then(response =&gt; response.json())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.then(data =&gt; console.log("Data Fetched:", data));</a:t>
            </a:r>
            <a:endParaRPr lang="en-US" sz="1850" dirty="0"/>
          </a:p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console.log("End");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96477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request retrieves data asynchronously. This ensures the main thread remains responsive.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9E914-4842-4BC5-8A7F-2CCFA365E284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561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606" y="2875002"/>
            <a:ext cx="6257568" cy="55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Async/Await: Modern Approach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59606" y="3924062"/>
            <a:ext cx="424101" cy="4241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38604" y="3969841"/>
            <a:ext cx="2661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272183" y="3924062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Clean Syntax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72183" y="4314230"/>
            <a:ext cx="369879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Looks synchronous. But it runs asynchronously in the background.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5159454" y="3924062"/>
            <a:ext cx="424101" cy="4241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9" name="Text 6"/>
          <p:cNvSpPr/>
          <p:nvPr/>
        </p:nvSpPr>
        <p:spPr>
          <a:xfrm>
            <a:off x="5238452" y="3969841"/>
            <a:ext cx="2661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772031" y="3924062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Readability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5772031" y="4314230"/>
            <a:ext cx="369879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Simplifies asynchronous code. This makes it easier to understand and maintain.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659303" y="3924062"/>
            <a:ext cx="424101" cy="424101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3" name="Text 10"/>
          <p:cNvSpPr/>
          <p:nvPr/>
        </p:nvSpPr>
        <p:spPr>
          <a:xfrm>
            <a:off x="9738300" y="3969841"/>
            <a:ext cx="26610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0271879" y="3924062"/>
            <a:ext cx="2217539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Non-Blocking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0271879" y="4413290"/>
            <a:ext cx="3698796" cy="3297317"/>
          </a:xfrm>
          <a:prstGeom prst="roundRect">
            <a:avLst>
              <a:gd name="adj" fmla="val 857"/>
            </a:avLst>
          </a:prstGeom>
          <a:solidFill>
            <a:srgbClr val="4C0107"/>
          </a:solidFill>
          <a:ln/>
        </p:spPr>
      </p:sp>
      <p:sp>
        <p:nvSpPr>
          <p:cNvPr id="16" name="Shape 13"/>
          <p:cNvSpPr/>
          <p:nvPr/>
        </p:nvSpPr>
        <p:spPr>
          <a:xfrm>
            <a:off x="10262473" y="4413290"/>
            <a:ext cx="3717608" cy="3297317"/>
          </a:xfrm>
          <a:prstGeom prst="roundRect">
            <a:avLst>
              <a:gd name="adj" fmla="val 857"/>
            </a:avLst>
          </a:prstGeom>
          <a:solidFill>
            <a:srgbClr val="4C0107"/>
          </a:solidFill>
          <a:ln/>
        </p:spPr>
      </p:sp>
      <p:sp>
        <p:nvSpPr>
          <p:cNvPr id="17" name="Text 14"/>
          <p:cNvSpPr/>
          <p:nvPr/>
        </p:nvSpPr>
        <p:spPr>
          <a:xfrm>
            <a:off x="10450949" y="4554617"/>
            <a:ext cx="3340656" cy="301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async function fetchData()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console.log("Start");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let response = await fetch("https://jsonplaceholder.typicode.com/posts/1");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let data = await response.json();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console.log("Data Fetched:", data);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console.log("End");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highlight>
                  <a:srgbClr val="4C0107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fetchData();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03D394-8F00-42DB-9205-0BFB4CD2F483}"/>
              </a:ext>
            </a:extLst>
          </p:cNvPr>
          <p:cNvSpPr/>
          <p:nvPr/>
        </p:nvSpPr>
        <p:spPr>
          <a:xfrm>
            <a:off x="12675476" y="7693572"/>
            <a:ext cx="1954924" cy="536028"/>
          </a:xfrm>
          <a:prstGeom prst="rect">
            <a:avLst/>
          </a:prstGeom>
          <a:solidFill>
            <a:srgbClr val="100C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467</Words>
  <Application>Microsoft Office PowerPoint</Application>
  <PresentationFormat>Custom</PresentationFormat>
  <Paragraphs>78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Martel Sans Light</vt:lpstr>
      <vt:lpstr>Calibri</vt:lpstr>
      <vt:lpstr>Consolas Light</vt:lpstr>
      <vt:lpstr>Kanit</vt:lpstr>
      <vt:lpstr>Arial</vt:lpstr>
      <vt:lpstr>Martel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Muniba Javed Khan</cp:lastModifiedBy>
  <cp:revision>2</cp:revision>
  <dcterms:created xsi:type="dcterms:W3CDTF">2025-03-17T05:39:01Z</dcterms:created>
  <dcterms:modified xsi:type="dcterms:W3CDTF">2025-03-17T05:41:26Z</dcterms:modified>
</cp:coreProperties>
</file>